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9" r:id="rId4"/>
    <p:sldId id="260" r:id="rId5"/>
    <p:sldId id="270" r:id="rId6"/>
    <p:sldId id="258" r:id="rId7"/>
    <p:sldId id="276" r:id="rId8"/>
    <p:sldId id="261" r:id="rId9"/>
    <p:sldId id="262" r:id="rId10"/>
    <p:sldId id="263" r:id="rId11"/>
    <p:sldId id="264" r:id="rId12"/>
    <p:sldId id="277" r:id="rId13"/>
    <p:sldId id="278" r:id="rId14"/>
    <p:sldId id="279" r:id="rId15"/>
    <p:sldId id="265" r:id="rId16"/>
    <p:sldId id="266" r:id="rId17"/>
    <p:sldId id="267" r:id="rId18"/>
    <p:sldId id="268" r:id="rId19"/>
    <p:sldId id="269" r:id="rId20"/>
    <p:sldId id="271" r:id="rId21"/>
    <p:sldId id="272" r:id="rId22"/>
    <p:sldId id="274" r:id="rId23"/>
    <p:sldId id="273" r:id="rId24"/>
    <p:sldId id="275" r:id="rId25"/>
    <p:sldId id="282" r:id="rId26"/>
    <p:sldId id="280" r:id="rId27"/>
    <p:sldId id="281" r:id="rId2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2" d="100"/>
          <a:sy n="72" d="100"/>
        </p:scale>
        <p:origin x="-1144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printerSettings" Target="printerSettings/printerSettings1.bin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presProps" Target="presProps.xml"/><Relationship Id="rId31" Type="http://schemas.openxmlformats.org/officeDocument/2006/relationships/viewProps" Target="viewProps.xml"/><Relationship Id="rId32" Type="http://schemas.openxmlformats.org/officeDocument/2006/relationships/theme" Target="theme/theme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62309-993F-A14B-888F-398E62B9D927}" type="datetimeFigureOut">
              <a:rPr lang="en-US" smtClean="0"/>
              <a:t>10/02/16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825CD-68EF-BD43-93A1-2198A5ECEC36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 descr="OnThinkTanks_logomark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21116" y="156799"/>
            <a:ext cx="1960134" cy="19601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21197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62309-993F-A14B-888F-398E62B9D927}" type="datetimeFigureOut">
              <a:rPr lang="en-US" smtClean="0"/>
              <a:t>10/02/16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825CD-68EF-BD43-93A1-2198A5ECEC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51611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62309-993F-A14B-888F-398E62B9D927}" type="datetimeFigureOut">
              <a:rPr lang="en-US" smtClean="0"/>
              <a:t>10/02/16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825CD-68EF-BD43-93A1-2198A5ECEC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80456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62309-993F-A14B-888F-398E62B9D927}" type="datetimeFigureOut">
              <a:rPr lang="en-US" smtClean="0"/>
              <a:t>10/02/16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825CD-68EF-BD43-93A1-2198A5ECEC36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 descr="OnThinkTanks_logomark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5847" y="-125440"/>
            <a:ext cx="862032" cy="8620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89035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62309-993F-A14B-888F-398E62B9D927}" type="datetimeFigureOut">
              <a:rPr lang="en-US" smtClean="0"/>
              <a:t>10/02/16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825CD-68EF-BD43-93A1-2198A5ECEC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24257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62309-993F-A14B-888F-398E62B9D927}" type="datetimeFigureOut">
              <a:rPr lang="en-US" smtClean="0"/>
              <a:t>10/02/16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825CD-68EF-BD43-93A1-2198A5ECEC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46532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62309-993F-A14B-888F-398E62B9D927}" type="datetimeFigureOut">
              <a:rPr lang="en-US" smtClean="0"/>
              <a:t>10/02/16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825CD-68EF-BD43-93A1-2198A5ECEC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59195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62309-993F-A14B-888F-398E62B9D927}" type="datetimeFigureOut">
              <a:rPr lang="en-US" smtClean="0"/>
              <a:t>10/02/16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825CD-68EF-BD43-93A1-2198A5ECEC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60311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62309-993F-A14B-888F-398E62B9D927}" type="datetimeFigureOut">
              <a:rPr lang="en-US" smtClean="0"/>
              <a:t>10/02/16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825CD-68EF-BD43-93A1-2198A5ECEC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57638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62309-993F-A14B-888F-398E62B9D927}" type="datetimeFigureOut">
              <a:rPr lang="en-US" smtClean="0"/>
              <a:t>10/02/16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825CD-68EF-BD43-93A1-2198A5ECEC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8226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62309-993F-A14B-888F-398E62B9D927}" type="datetimeFigureOut">
              <a:rPr lang="en-US" smtClean="0"/>
              <a:t>10/02/16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825CD-68EF-BD43-93A1-2198A5ECEC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1764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562309-993F-A14B-888F-398E62B9D927}" type="datetimeFigureOut">
              <a:rPr lang="en-US" smtClean="0"/>
              <a:t>10/02/16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A825CD-68EF-BD43-93A1-2198A5ECEC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57476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Think Tanks and Democratic Transitions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Enrique Mendizabal</a:t>
            </a:r>
          </a:p>
          <a:p>
            <a:r>
              <a:rPr lang="en-US" dirty="0" smtClean="0"/>
              <a:t>On Think Tanks</a:t>
            </a:r>
          </a:p>
          <a:p>
            <a:r>
              <a:rPr lang="en-US" dirty="0" err="1"/>
              <a:t>o</a:t>
            </a:r>
            <a:r>
              <a:rPr lang="en-US" dirty="0" err="1" smtClean="0"/>
              <a:t>nthinktanks.org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38265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US, Germany and Britain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is behind the differences?</a:t>
            </a:r>
          </a:p>
          <a:p>
            <a:pPr lvl="1"/>
            <a:r>
              <a:rPr lang="en-US" dirty="0" smtClean="0"/>
              <a:t>US has weak Political Parties and many levels of government</a:t>
            </a:r>
          </a:p>
          <a:p>
            <a:pPr lvl="1"/>
            <a:r>
              <a:rPr lang="en-US" dirty="0" smtClean="0"/>
              <a:t>UK has strong Political Parties and a highly antagonistic political culture</a:t>
            </a:r>
          </a:p>
          <a:p>
            <a:pPr lvl="1"/>
            <a:r>
              <a:rPr lang="en-US" dirty="0" smtClean="0"/>
              <a:t>Germany has strong Parties but a political culture that </a:t>
            </a:r>
            <a:r>
              <a:rPr lang="en-US" dirty="0" err="1" smtClean="0"/>
              <a:t>favours</a:t>
            </a:r>
            <a:r>
              <a:rPr lang="en-US" dirty="0" smtClean="0"/>
              <a:t> dialogue</a:t>
            </a:r>
          </a:p>
          <a:p>
            <a:pPr lvl="1"/>
            <a:r>
              <a:rPr lang="en-US" dirty="0" smtClean="0"/>
              <a:t>The “roles” of the state, the market and civil society are different in these three democracies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82755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Not all democracies are the same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18756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case of Aid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Aid funders like impact: they fund think tanks who promise impact </a:t>
            </a:r>
          </a:p>
          <a:p>
            <a:pPr lvl="1"/>
            <a:r>
              <a:rPr lang="en-US" dirty="0" smtClean="0"/>
              <a:t>Impact is easier if done in private–through networks of power and influence</a:t>
            </a:r>
          </a:p>
          <a:p>
            <a:pPr lvl="1"/>
            <a:r>
              <a:rPr lang="en-US" dirty="0" smtClean="0"/>
              <a:t>Impact is harder if there are no “alternative opinions” </a:t>
            </a:r>
          </a:p>
          <a:p>
            <a:pPr lvl="1"/>
            <a:r>
              <a:rPr lang="en-US" dirty="0" smtClean="0"/>
              <a:t>Impact is easier if we by-pass debate</a:t>
            </a:r>
          </a:p>
          <a:p>
            <a:pPr lvl="1"/>
            <a:r>
              <a:rPr lang="en-US" dirty="0" smtClean="0"/>
              <a:t>Impact is harder if the general public is able to join the debate</a:t>
            </a:r>
          </a:p>
          <a:p>
            <a:endParaRPr lang="en-US" dirty="0"/>
          </a:p>
          <a:p>
            <a:r>
              <a:rPr lang="en-US" dirty="0" smtClean="0"/>
              <a:t>But this is not very democratic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322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Woodrow Wilson warned: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Democracy is under threat from technocracy –where unelected experts decide how resources are allocated</a:t>
            </a:r>
          </a:p>
          <a:p>
            <a:r>
              <a:rPr lang="en-US" dirty="0" smtClean="0"/>
              <a:t>The Economist agreed during the Greek Debt Crisis –who elected the technocrats of the EU and the IMF?</a:t>
            </a:r>
          </a:p>
          <a:p>
            <a:r>
              <a:rPr lang="en-US" dirty="0" smtClean="0"/>
              <a:t>New philanthropists agree, too: </a:t>
            </a:r>
            <a:r>
              <a:rPr lang="en-US" dirty="0" err="1" smtClean="0"/>
              <a:t>Rohini</a:t>
            </a:r>
            <a:r>
              <a:rPr lang="en-US" dirty="0" smtClean="0"/>
              <a:t> </a:t>
            </a:r>
            <a:r>
              <a:rPr lang="en-US" dirty="0" err="1" smtClean="0"/>
              <a:t>Nilekani</a:t>
            </a:r>
            <a:r>
              <a:rPr lang="en-US" dirty="0" smtClean="0"/>
              <a:t> funds think tanks in India who disagree with her but offer to strengthen the policy debate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43935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Think tanks can undermine democracy – it will depend on the principles of their funders and of their leaders and staff. 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 smtClean="0"/>
              <a:t>Worth asking another question: Are there for influence or for better policy? These are not the same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19372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case of Chile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1950 to 1973: Very few think tanks. Most research undertaken in universities and mostly conceptual. Significant investment in higher education</a:t>
            </a:r>
          </a:p>
          <a:p>
            <a:r>
              <a:rPr lang="en-US" dirty="0" smtClean="0"/>
              <a:t>11/9 1973: Pinochet dictatorship starts</a:t>
            </a:r>
          </a:p>
          <a:p>
            <a:r>
              <a:rPr lang="en-US" dirty="0" smtClean="0"/>
              <a:t>1973-1980: The rise of think tanks. Researchers “flee” universities, find safety in think tanks, focus on “evidence based policy”</a:t>
            </a:r>
          </a:p>
          <a:p>
            <a:r>
              <a:rPr lang="en-US" dirty="0" smtClean="0"/>
              <a:t>1980-1989: Think tanks as conveners of Political leaders, opposition activists, intellectuals, etc.</a:t>
            </a:r>
          </a:p>
          <a:p>
            <a:r>
              <a:rPr lang="en-US" dirty="0" smtClean="0"/>
              <a:t>1990 onwards: Democracy! Think Tank Cabinet!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99780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story continues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1990 onwards: New think tanks appear, on the right, to protect the policies of the previous regime. </a:t>
            </a:r>
          </a:p>
          <a:p>
            <a:r>
              <a:rPr lang="en-US" dirty="0" smtClean="0"/>
              <a:t>2000 onwards: New cross-party think tanks or think tank networks emerge to deal with policy issues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50686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 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Think tanks can emerge in the most anti-democratic of environments (even in opposition)</a:t>
            </a:r>
          </a:p>
        </p:txBody>
      </p:sp>
    </p:spTree>
    <p:extLst>
      <p:ext uri="{BB962C8B-B14F-4D97-AF65-F5344CB8AC3E}">
        <p14:creationId xmlns:p14="http://schemas.microsoft.com/office/powerpoint/2010/main" val="15959776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Think tank contribution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According to Jeffrey </a:t>
            </a:r>
            <a:r>
              <a:rPr lang="en-US" dirty="0" err="1" smtClean="0"/>
              <a:t>Puryear</a:t>
            </a:r>
            <a:r>
              <a:rPr lang="en-US" dirty="0" smtClean="0"/>
              <a:t>, </a:t>
            </a:r>
          </a:p>
          <a:p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“the most significant contribution was psychological, not intellectual”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Even though almost the entire </a:t>
            </a:r>
            <a:r>
              <a:rPr lang="en-US" dirty="0" err="1" smtClean="0"/>
              <a:t>Aylwin</a:t>
            </a:r>
            <a:r>
              <a:rPr lang="en-US" dirty="0" smtClean="0"/>
              <a:t> Cabinet came from think tanks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12464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 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Think tanks can drive and contribute to democratic transitions –both with ideas and with the practice of democratic principles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83438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Picture 5" descr="OnThinkTanks_logo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7644" y="-219102"/>
            <a:ext cx="7999156" cy="2059553"/>
          </a:xfrm>
          <a:prstGeom prst="rect">
            <a:avLst/>
          </a:prstGeom>
        </p:spPr>
      </p:pic>
      <p:pic>
        <p:nvPicPr>
          <p:cNvPr id="7" name="Picture 6" descr="Screen Shot 2016-02-10 at 21.50.34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47328" y="1749507"/>
            <a:ext cx="6440194" cy="51084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92001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case of China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After Polish and Hungarian uprisings in the 1950s Mao decided he could not trust his own advisers and set up the first foreign policy think tanks</a:t>
            </a:r>
          </a:p>
          <a:p>
            <a:r>
              <a:rPr lang="en-US" dirty="0" smtClean="0"/>
              <a:t>Think tank formation then driven by Chinese State’s and Party’s need for information</a:t>
            </a:r>
          </a:p>
          <a:p>
            <a:r>
              <a:rPr lang="en-US" dirty="0" smtClean="0"/>
              <a:t>Windows: Chinese think tanks </a:t>
            </a:r>
            <a:r>
              <a:rPr lang="en-US" dirty="0" err="1" smtClean="0"/>
              <a:t>characterised</a:t>
            </a:r>
            <a:r>
              <a:rPr lang="en-US" dirty="0" smtClean="0"/>
              <a:t> as windows into the US and Europe (and Africa and Latin America and the Middle East)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98036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Intra-Party competition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Like Mao, party members wanted independent advice and sponsor many small think tanks</a:t>
            </a:r>
          </a:p>
          <a:p>
            <a:r>
              <a:rPr lang="en-US" dirty="0" smtClean="0"/>
              <a:t>Sea Turtles: Many new think tanks founded by returnees from the US and Europe (from think tanks there). Many are funded by returnees also.</a:t>
            </a:r>
          </a:p>
          <a:p>
            <a:r>
              <a:rPr lang="en-US" dirty="0" smtClean="0"/>
              <a:t>Now China wants more think tanks to tackle its ever growing list of challenges: new private and state think tanks, new conferences and rankings, new international partnerships, etc.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95196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 5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Single </a:t>
            </a:r>
            <a:r>
              <a:rPr lang="en-US" dirty="0"/>
              <a:t>P</a:t>
            </a:r>
            <a:r>
              <a:rPr lang="en-US" dirty="0" smtClean="0"/>
              <a:t>arty States can be sponsors of think tanks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98449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So a happy ending… but happy story, too?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Cultural revolution wasn’t fun</a:t>
            </a:r>
          </a:p>
          <a:p>
            <a:r>
              <a:rPr lang="en-US" dirty="0" smtClean="0"/>
              <a:t>After Tiananmen many think tanks closed and the political space for think tanks shrunk for many years</a:t>
            </a:r>
          </a:p>
          <a:p>
            <a:r>
              <a:rPr lang="en-US" dirty="0" smtClean="0"/>
              <a:t>The new think tank looks more like the Chilean evidence based think tank: talk about the policies, not about the politics. But there are more and more.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775831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 6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Single </a:t>
            </a:r>
            <a:r>
              <a:rPr lang="en-US" dirty="0"/>
              <a:t>P</a:t>
            </a:r>
            <a:r>
              <a:rPr lang="en-US" dirty="0" smtClean="0"/>
              <a:t>arty States can also close them down at any time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553085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Not all democracies are the same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Think tanks can undermine democracy – it will depend on the principles of their funders and the of their leaders and staff.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Think tanks can emerge in the most anti-democratic of environments (even in opposition)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Think tanks can drive and contribute to democratic transitions –both with ideas and with the practice of democratic principles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Single Party States can be sponsors of think tanks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Single Party States can also close them down at any time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96478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good think tank (in democratic transitions)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Undertake quality research and analysis</a:t>
            </a:r>
          </a:p>
          <a:p>
            <a:r>
              <a:rPr lang="en-US" dirty="0" smtClean="0"/>
              <a:t>Where democratic institutions are weak (e.g. the media, parties, parliament, the civil service, academia) do not take advantage of this and instead seek to strengthen them –play the long game</a:t>
            </a:r>
          </a:p>
          <a:p>
            <a:r>
              <a:rPr lang="en-US" dirty="0" smtClean="0"/>
              <a:t>Seek to inform policy openly, not privately</a:t>
            </a:r>
          </a:p>
          <a:p>
            <a:r>
              <a:rPr lang="en-US" dirty="0" smtClean="0"/>
              <a:t>Bring the public along with you, do not leave it behind</a:t>
            </a:r>
          </a:p>
          <a:p>
            <a:r>
              <a:rPr lang="en-US" dirty="0" smtClean="0"/>
              <a:t>Be transparent (about your funding, your methods, you values)</a:t>
            </a:r>
          </a:p>
          <a:p>
            <a:r>
              <a:rPr lang="en-US" dirty="0" smtClean="0"/>
              <a:t>Cherish a good debate –especially those where you will learn a thing or two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143183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Gracias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dirty="0" smtClean="0"/>
              <a:t>@</a:t>
            </a:r>
            <a:r>
              <a:rPr lang="en-US" dirty="0" err="1" smtClean="0"/>
              <a:t>onthinktanks</a:t>
            </a:r>
            <a:endParaRPr lang="en-US" dirty="0" smtClean="0"/>
          </a:p>
          <a:p>
            <a:pPr marL="0" indent="0" algn="ctr">
              <a:buNone/>
            </a:pPr>
            <a:r>
              <a:rPr lang="en-US" dirty="0" err="1" smtClean="0"/>
              <a:t>facebook.com</a:t>
            </a:r>
            <a:r>
              <a:rPr lang="en-US" dirty="0" smtClean="0"/>
              <a:t>/</a:t>
            </a:r>
            <a:r>
              <a:rPr lang="en-US" dirty="0" err="1" smtClean="0"/>
              <a:t>onthinktanks</a:t>
            </a:r>
            <a:endParaRPr lang="en-US" dirty="0" smtClean="0"/>
          </a:p>
          <a:p>
            <a:pPr marL="0" indent="0" algn="ctr">
              <a:buNone/>
            </a:pPr>
            <a:r>
              <a:rPr lang="en-US" dirty="0" err="1"/>
              <a:t>o</a:t>
            </a:r>
            <a:r>
              <a:rPr lang="en-US" dirty="0" err="1" smtClean="0"/>
              <a:t>nthinktanks.org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39029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issue with think tanks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Difficult definition: different boundaries in different countries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2075718" y="2663814"/>
            <a:ext cx="5110267" cy="395149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491424" y="6403740"/>
            <a:ext cx="24333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Source: Tomas </a:t>
            </a:r>
            <a:r>
              <a:rPr lang="en-US" dirty="0" err="1" smtClean="0"/>
              <a:t>Medvetz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25244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Think tanks are in the eye of the beholder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Label popular in the West but not a western invention –certainly not the function of advice</a:t>
            </a:r>
          </a:p>
          <a:p>
            <a:r>
              <a:rPr lang="en-US" dirty="0" smtClean="0"/>
              <a:t>The literature describes them at the service of, either:</a:t>
            </a:r>
          </a:p>
          <a:p>
            <a:pPr lvl="1"/>
            <a:r>
              <a:rPr lang="en-US" dirty="0" smtClean="0"/>
              <a:t>Elites (political, intellectual, economic), </a:t>
            </a:r>
          </a:p>
          <a:p>
            <a:pPr lvl="1"/>
            <a:r>
              <a:rPr lang="en-US" dirty="0" smtClean="0"/>
              <a:t>The State,</a:t>
            </a:r>
          </a:p>
          <a:p>
            <a:pPr lvl="1"/>
            <a:r>
              <a:rPr lang="en-US" dirty="0" smtClean="0"/>
              <a:t>The Market </a:t>
            </a:r>
          </a:p>
          <a:p>
            <a:pPr marL="0" indent="0">
              <a:buNone/>
            </a:pPr>
            <a:r>
              <a:rPr lang="en-US" dirty="0" smtClean="0"/>
              <a:t>	…depending on the political, social and 	economic context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19357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Think tanks are not just a source of policy ideas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They can also:</a:t>
            </a:r>
          </a:p>
          <a:p>
            <a:pPr lvl="1"/>
            <a:r>
              <a:rPr lang="en-US" dirty="0" smtClean="0"/>
              <a:t>Educate the elites (and why not, entertain)</a:t>
            </a:r>
          </a:p>
          <a:p>
            <a:pPr lvl="1"/>
            <a:r>
              <a:rPr lang="en-US" dirty="0" smtClean="0"/>
              <a:t>Train future generations of policymakers</a:t>
            </a:r>
          </a:p>
          <a:p>
            <a:pPr lvl="1"/>
            <a:r>
              <a:rPr lang="en-US" dirty="0" smtClean="0"/>
              <a:t>Hold to account</a:t>
            </a:r>
          </a:p>
          <a:p>
            <a:pPr lvl="1"/>
            <a:r>
              <a:rPr lang="en-US" dirty="0" smtClean="0"/>
              <a:t>Break intellectual stagnation</a:t>
            </a:r>
          </a:p>
          <a:p>
            <a:pPr lvl="1"/>
            <a:r>
              <a:rPr lang="en-US" dirty="0" smtClean="0"/>
              <a:t>Give continuity to institutions</a:t>
            </a:r>
          </a:p>
          <a:p>
            <a:pPr lvl="1"/>
            <a:r>
              <a:rPr lang="en-US" dirty="0" smtClean="0"/>
              <a:t>Legitimate power</a:t>
            </a:r>
          </a:p>
          <a:p>
            <a:pPr lvl="1"/>
            <a:r>
              <a:rPr lang="en-US" dirty="0" smtClean="0"/>
              <a:t>Etc.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4472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question of democracy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Is it a driver of think tank formation?</a:t>
            </a:r>
          </a:p>
          <a:p>
            <a:pPr marL="400050" lvl="1" indent="0">
              <a:buNone/>
            </a:pPr>
            <a:r>
              <a:rPr lang="en-US" dirty="0" smtClean="0"/>
              <a:t>(It </a:t>
            </a:r>
            <a:r>
              <a:rPr lang="en-US" dirty="0"/>
              <a:t>can help but it is not necessary and not </a:t>
            </a:r>
            <a:r>
              <a:rPr lang="en-US" dirty="0" smtClean="0"/>
              <a:t>enough) 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Is it a consequence of think tank activity?</a:t>
            </a:r>
          </a:p>
          <a:p>
            <a:pPr marL="400050" lvl="1" indent="0">
              <a:buNone/>
            </a:pPr>
            <a:r>
              <a:rPr lang="en-US" dirty="0" smtClean="0"/>
              <a:t>(They </a:t>
            </a:r>
            <a:r>
              <a:rPr lang="en-US" dirty="0"/>
              <a:t>can help but can also legitimate de facto power </a:t>
            </a:r>
            <a:r>
              <a:rPr lang="en-US" dirty="0" smtClean="0"/>
              <a:t>and </a:t>
            </a:r>
            <a:r>
              <a:rPr lang="en-US" dirty="0"/>
              <a:t>are certainly not </a:t>
            </a:r>
            <a:r>
              <a:rPr lang="en-US" dirty="0" smtClean="0"/>
              <a:t>enough)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Can</a:t>
            </a:r>
            <a:r>
              <a:rPr lang="en-US" dirty="0" smtClean="0"/>
              <a:t> think tanks exist without democracy?</a:t>
            </a:r>
          </a:p>
          <a:p>
            <a:pPr marL="457200" lvl="1" indent="0">
              <a:buNone/>
            </a:pPr>
            <a:r>
              <a:rPr lang="en-US" dirty="0" smtClean="0"/>
              <a:t>(Sure in fact they can emerge because of its absence)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68712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 to the question of think tanks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Additional question: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Can they undermine democracy?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98465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4 Questions and 4 Cases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Are they a cause?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Could they undermine it?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Are they a consequence?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Can they exist in its absence?</a:t>
            </a:r>
          </a:p>
          <a:p>
            <a:endParaRPr lang="en-US" dirty="0"/>
          </a:p>
          <a:p>
            <a:r>
              <a:rPr lang="en-US" dirty="0" smtClean="0"/>
              <a:t>The cases of the US, Germany and Britain</a:t>
            </a:r>
          </a:p>
          <a:p>
            <a:r>
              <a:rPr lang="en-US" dirty="0" smtClean="0"/>
              <a:t>The case of Aid</a:t>
            </a:r>
          </a:p>
          <a:p>
            <a:r>
              <a:rPr lang="en-US" dirty="0" smtClean="0"/>
              <a:t>The case of Chile</a:t>
            </a:r>
          </a:p>
          <a:p>
            <a:r>
              <a:rPr lang="en-US" dirty="0" smtClean="0"/>
              <a:t>The case of China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03602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cases of the US, Germany and Britain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Three democracies</a:t>
            </a:r>
          </a:p>
          <a:p>
            <a:r>
              <a:rPr lang="en-US" dirty="0" smtClean="0"/>
              <a:t>The US has lots of think tanks -most are very small a few very large</a:t>
            </a:r>
          </a:p>
          <a:p>
            <a:r>
              <a:rPr lang="en-US" dirty="0" smtClean="0"/>
              <a:t>The UK has fewer think tanks than the US -most are very small</a:t>
            </a:r>
          </a:p>
          <a:p>
            <a:r>
              <a:rPr lang="en-US" dirty="0" smtClean="0"/>
              <a:t>Germany has only a few think tanks –most are not even think tanks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06288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1203</TotalTime>
  <Words>1185</Words>
  <Application>Microsoft Macintosh PowerPoint</Application>
  <PresentationFormat>On-screen Show (4:3)</PresentationFormat>
  <Paragraphs>146</Paragraphs>
  <Slides>27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8" baseType="lpstr">
      <vt:lpstr>Office Theme</vt:lpstr>
      <vt:lpstr>Think Tanks and Democratic Transitions</vt:lpstr>
      <vt:lpstr>PowerPoint Presentation</vt:lpstr>
      <vt:lpstr>The issue with think tanks</vt:lpstr>
      <vt:lpstr>Think tanks are in the eye of the beholder</vt:lpstr>
      <vt:lpstr>Think tanks are not just a source of policy ideas</vt:lpstr>
      <vt:lpstr>The question of democracy</vt:lpstr>
      <vt:lpstr>Back to the question of think tanks</vt:lpstr>
      <vt:lpstr>4 Questions and 4 Cases</vt:lpstr>
      <vt:lpstr>The cases of the US, Germany and Britain</vt:lpstr>
      <vt:lpstr>US, Germany and Britain</vt:lpstr>
      <vt:lpstr>Conclusion 1</vt:lpstr>
      <vt:lpstr>The case of Aid</vt:lpstr>
      <vt:lpstr>Woodrow Wilson warned:</vt:lpstr>
      <vt:lpstr>Conclusion 2</vt:lpstr>
      <vt:lpstr>The case of Chile</vt:lpstr>
      <vt:lpstr>The story continues</vt:lpstr>
      <vt:lpstr>Conclusion 3</vt:lpstr>
      <vt:lpstr>Think tank contribution</vt:lpstr>
      <vt:lpstr>Conclusion 4</vt:lpstr>
      <vt:lpstr>The case of China</vt:lpstr>
      <vt:lpstr>Intra-Party competition</vt:lpstr>
      <vt:lpstr>Conclusion 5</vt:lpstr>
      <vt:lpstr>So a happy ending… but happy story, too? </vt:lpstr>
      <vt:lpstr>Conclusion 6</vt:lpstr>
      <vt:lpstr>Conclusions</vt:lpstr>
      <vt:lpstr>The good think tank (in democratic transitions)</vt:lpstr>
      <vt:lpstr>Gracias</vt:lpstr>
    </vt:vector>
  </TitlesOfParts>
  <Company>Mendizabal Ltd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Think Tanks and Democratic Transitions</dc:title>
  <dc:creator>Enrique Mendizabal</dc:creator>
  <cp:lastModifiedBy>Enrique Mendizabal</cp:lastModifiedBy>
  <cp:revision>12</cp:revision>
  <dcterms:created xsi:type="dcterms:W3CDTF">2016-02-10T20:47:49Z</dcterms:created>
  <dcterms:modified xsi:type="dcterms:W3CDTF">2016-02-11T16:51:39Z</dcterms:modified>
</cp:coreProperties>
</file>